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85" r:id="rId3"/>
    <p:sldId id="286" r:id="rId4"/>
    <p:sldId id="257" r:id="rId5"/>
    <p:sldId id="279" r:id="rId6"/>
    <p:sldId id="262" r:id="rId7"/>
    <p:sldId id="278" r:id="rId8"/>
    <p:sldId id="263" r:id="rId9"/>
    <p:sldId id="280" r:id="rId10"/>
    <p:sldId id="281" r:id="rId11"/>
    <p:sldId id="277" r:id="rId12"/>
    <p:sldId id="268" r:id="rId13"/>
    <p:sldId id="273" r:id="rId14"/>
    <p:sldId id="264" r:id="rId15"/>
    <p:sldId id="265" r:id="rId16"/>
    <p:sldId id="287" r:id="rId17"/>
    <p:sldId id="259" r:id="rId18"/>
    <p:sldId id="260" r:id="rId19"/>
    <p:sldId id="28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102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884419-4237-4503-8AF1-19660AD81BF1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AA6BE-106F-4B74-94C0-BE5178D9A3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280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blogcritics.org/culture/article/theater-review-nyc-sizwe-banzi-is/#ixzz1cYKJfIyJ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 The Last Bastion Under </a:t>
            </a:r>
            <a:r>
              <a:rPr lang="en-US" dirty="0" err="1" smtClean="0"/>
              <a:t>Seige</a:t>
            </a:r>
            <a:r>
              <a:rPr lang="en-US" dirty="0" smtClean="0"/>
              <a:t>” by Anthony </a:t>
            </a:r>
            <a:r>
              <a:rPr lang="en-US" dirty="0" err="1" smtClean="0"/>
              <a:t>Akerman</a:t>
            </a:r>
            <a:r>
              <a:rPr lang="en-US" dirty="0" smtClean="0"/>
              <a:t> (pp. 50-57) from </a:t>
            </a:r>
            <a:r>
              <a:rPr lang="en-US" i="1" dirty="0" smtClean="0"/>
              <a:t>Culture in Another South Africa</a:t>
            </a:r>
            <a:r>
              <a:rPr lang="en-US" dirty="0" smtClean="0"/>
              <a:t>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A6BE-106F-4B74-94C0-BE5178D9A31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A6BE-106F-4B74-94C0-BE5178D9A31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A6BE-106F-4B74-94C0-BE5178D9A31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Fugard’s</a:t>
            </a:r>
            <a:r>
              <a:rPr lang="en-US" dirty="0" smtClean="0"/>
              <a:t> early play </a:t>
            </a:r>
            <a:r>
              <a:rPr lang="en-US" i="1" dirty="0" smtClean="0"/>
              <a:t>Blood Knot </a:t>
            </a:r>
            <a:r>
              <a:rPr lang="en-US" dirty="0" smtClean="0"/>
              <a:t>was cause for his passport to be revoked.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A6BE-106F-4B74-94C0-BE5178D9A31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A6BE-106F-4B74-94C0-BE5178D9A31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Read more: </a:t>
            </a:r>
            <a:r>
              <a:rPr lang="en-US" dirty="0" smtClean="0">
                <a:hlinkClick r:id="rId3"/>
              </a:rPr>
              <a:t>http://blogcritics.org/culture/article/theater-review-nyc-sizwe-banzi-is/#ixzz1cYKJfIyJ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(their first performance was in the former snake pit of a zoo, hence the name).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A6BE-106F-4B74-94C0-BE5178D9A31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A6BE-106F-4B74-94C0-BE5178D9A31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A6BE-106F-4B74-94C0-BE5178D9A31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AA6BE-106F-4B74-94C0-BE5178D9A319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B14A1-F263-4725-9484-AC41ECFE7250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854D-BDCC-495B-9C00-90B0A2BBA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B14A1-F263-4725-9484-AC41ECFE7250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854D-BDCC-495B-9C00-90B0A2BBA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B14A1-F263-4725-9484-AC41ECFE7250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854D-BDCC-495B-9C00-90B0A2BBA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B14A1-F263-4725-9484-AC41ECFE7250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854D-BDCC-495B-9C00-90B0A2BBA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B14A1-F263-4725-9484-AC41ECFE7250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854D-BDCC-495B-9C00-90B0A2BBA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B14A1-F263-4725-9484-AC41ECFE7250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854D-BDCC-495B-9C00-90B0A2BBA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B14A1-F263-4725-9484-AC41ECFE7250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854D-BDCC-495B-9C00-90B0A2BBA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B14A1-F263-4725-9484-AC41ECFE7250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854D-BDCC-495B-9C00-90B0A2BBA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B14A1-F263-4725-9484-AC41ECFE7250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854D-BDCC-495B-9C00-90B0A2BBA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B14A1-F263-4725-9484-AC41ECFE7250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854D-BDCC-495B-9C00-90B0A2BBA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B14A1-F263-4725-9484-AC41ECFE7250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854D-BDCC-495B-9C00-90B0A2BBA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B14A1-F263-4725-9484-AC41ECFE7250}" type="datetimeFigureOut">
              <a:rPr lang="en-US" smtClean="0"/>
              <a:pPr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3854D-BDCC-495B-9C00-90B0A2BBA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f2k6iDFCL4" TargetMode="External"/><Relationship Id="rId2" Type="http://schemas.openxmlformats.org/officeDocument/2006/relationships/hyperlink" Target="https://www.youtube.com/watch?v=S7yvnUz2PL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youtube.com/watch?v=-aGK1sM77Z8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Arts of Resistance in South Africa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sz="4000" dirty="0" smtClean="0">
                <a:solidFill>
                  <a:srgbClr val="660066"/>
                </a:solidFill>
              </a:rPr>
              <a:t>Drama</a:t>
            </a:r>
          </a:p>
          <a:p>
            <a:r>
              <a:rPr lang="en-US" sz="4000" dirty="0" smtClean="0">
                <a:solidFill>
                  <a:srgbClr val="660066"/>
                </a:solidFill>
              </a:rPr>
              <a:t>Popular Theater in South Africa</a:t>
            </a:r>
            <a:endParaRPr lang="en-US" sz="4000" dirty="0">
              <a:solidFill>
                <a:srgbClr val="66006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Quick look at South Africa – during the last years of European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Apartheid </a:t>
            </a:r>
            <a:r>
              <a:rPr lang="en-US" dirty="0"/>
              <a:t>was a legal system of institutionalized racial segregation that existed in South Africa from 1948 until the early 1990s.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After </a:t>
            </a:r>
            <a:r>
              <a:rPr lang="en-US" dirty="0"/>
              <a:t>the National Party gained power in South Africa in 1948, its all-white government immediately began enforcing law after law restricting the movement and rights of “Black” South Africans.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095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See the </a:t>
            </a:r>
            <a:r>
              <a:rPr lang="en-US" dirty="0" err="1"/>
              <a:t>youtube</a:t>
            </a:r>
            <a:r>
              <a:rPr lang="en-US" dirty="0"/>
              <a:t> videos: 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Apartheid </a:t>
            </a:r>
            <a:r>
              <a:rPr lang="en-US" dirty="0"/>
              <a:t>Explained (only 2:53 </a:t>
            </a:r>
            <a:r>
              <a:rPr lang="en-US" dirty="0" err="1"/>
              <a:t>mins</a:t>
            </a:r>
            <a:r>
              <a:rPr lang="en-US" dirty="0"/>
              <a:t>)</a:t>
            </a:r>
            <a:endParaRPr lang="en-US" b="1" dirty="0"/>
          </a:p>
          <a:p>
            <a:pPr marL="0" indent="0">
              <a:buNone/>
            </a:pPr>
            <a:r>
              <a:rPr lang="en-US" u="sng" dirty="0">
                <a:hlinkClick r:id="rId2"/>
              </a:rPr>
              <a:t>https://www.youtube.com/watch?v=S7yvnUz2PLE</a:t>
            </a:r>
            <a:endParaRPr lang="en-US" dirty="0"/>
          </a:p>
          <a:p>
            <a:pPr marL="0" indent="0">
              <a:buNone/>
            </a:pPr>
            <a:r>
              <a:rPr lang="en-US" b="1" cap="small" dirty="0"/>
              <a:t> </a:t>
            </a:r>
            <a:endParaRPr lang="en-US" dirty="0"/>
          </a:p>
          <a:p>
            <a:pPr marL="0" indent="0">
              <a:buNone/>
            </a:pPr>
            <a:r>
              <a:rPr lang="en-US" cap="small" dirty="0"/>
              <a:t>APARTHEID 46 YEARS IN 90 SECONDS - BBC NEWS</a:t>
            </a:r>
            <a:r>
              <a:rPr lang="en-US" b="1" cap="small" dirty="0"/>
              <a:t> </a:t>
            </a:r>
            <a:endParaRPr lang="en-US" dirty="0"/>
          </a:p>
          <a:p>
            <a:r>
              <a:rPr lang="en-US" b="1" u="sng" cap="small" dirty="0">
                <a:hlinkClick r:id="rId3"/>
              </a:rPr>
              <a:t>https://www.youtube.com/watch?v=2f2k6iDFCL4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676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472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one of the first activist plays in South </a:t>
            </a:r>
            <a:r>
              <a:rPr lang="en-US" dirty="0" smtClean="0"/>
              <a:t>Africa was a </a:t>
            </a:r>
            <a:r>
              <a:rPr lang="en-US" b="1" dirty="0" smtClean="0"/>
              <a:t>jazz </a:t>
            </a:r>
            <a:r>
              <a:rPr lang="en-US" b="1" dirty="0" smtClean="0"/>
              <a:t>opera </a:t>
            </a:r>
            <a:r>
              <a:rPr lang="en-US" dirty="0" smtClean="0"/>
              <a:t>(Late 1950s)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i="1" dirty="0" smtClean="0"/>
              <a:t>King </a:t>
            </a:r>
            <a:r>
              <a:rPr lang="en-US" b="1" i="1" dirty="0"/>
              <a:t>K</a:t>
            </a:r>
            <a:r>
              <a:rPr lang="en-US" b="1" i="1" dirty="0" smtClean="0"/>
              <a:t>ong </a:t>
            </a:r>
            <a:r>
              <a:rPr lang="en-US" dirty="0" smtClean="0"/>
              <a:t>(1959) based on a book by Harry Bloom. </a:t>
            </a:r>
          </a:p>
          <a:p>
            <a:pPr>
              <a:buNone/>
            </a:pPr>
            <a:r>
              <a:rPr lang="en-US" dirty="0" smtClean="0"/>
              <a:t>Music and lyrics by Todd </a:t>
            </a:r>
            <a:r>
              <a:rPr lang="en-US" dirty="0" err="1" smtClean="0"/>
              <a:t>Matshikiza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b="1" dirty="0" smtClean="0"/>
              <a:t>This was a jazz opera that put life in the black townships on stage</a:t>
            </a:r>
            <a:r>
              <a:rPr lang="en-US" dirty="0" smtClean="0"/>
              <a:t>.</a:t>
            </a:r>
          </a:p>
          <a:p>
            <a:r>
              <a:rPr lang="en-US" dirty="0" smtClean="0"/>
              <a:t>King Kong had a large, all</a:t>
            </a:r>
            <a:r>
              <a:rPr lang="en-US" dirty="0"/>
              <a:t>-black </a:t>
            </a:r>
            <a:r>
              <a:rPr lang="en-US" dirty="0" smtClean="0"/>
              <a:t>cast; 72 people. </a:t>
            </a:r>
          </a:p>
          <a:p>
            <a:r>
              <a:rPr lang="en-US" dirty="0"/>
              <a:t>P</a:t>
            </a:r>
            <a:r>
              <a:rPr lang="en-US" dirty="0" smtClean="0"/>
              <a:t>ortrayed </a:t>
            </a:r>
            <a:r>
              <a:rPr lang="en-US" dirty="0"/>
              <a:t>the life and times of a heavyweight </a:t>
            </a:r>
            <a:r>
              <a:rPr lang="en-US" dirty="0" smtClean="0"/>
              <a:t>boxer.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756" y="3493313"/>
            <a:ext cx="4038600" cy="3237611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448" y="1367515"/>
            <a:ext cx="1962615" cy="19960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King Kong opera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Launched the international career of </a:t>
            </a:r>
            <a:r>
              <a:rPr lang="en-US" b="1" dirty="0" smtClean="0"/>
              <a:t>singer, Miriam </a:t>
            </a:r>
            <a:r>
              <a:rPr lang="en-US" b="1" dirty="0" err="1" smtClean="0"/>
              <a:t>Makeba</a:t>
            </a:r>
            <a:r>
              <a:rPr lang="en-US" dirty="0" smtClean="0"/>
              <a:t>, who played the owner of a well known saloon in </a:t>
            </a:r>
            <a:r>
              <a:rPr lang="en-US" dirty="0" err="1" smtClean="0"/>
              <a:t>Sophiatown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b="1" dirty="0" smtClean="0"/>
              <a:t>The song </a:t>
            </a:r>
            <a:r>
              <a:rPr lang="en-US" b="1" i="1" dirty="0" smtClean="0"/>
              <a:t>Sad Times, Bad Times </a:t>
            </a:r>
            <a:r>
              <a:rPr lang="en-US" dirty="0" smtClean="0"/>
              <a:t>was a reference to the infamous </a:t>
            </a:r>
            <a:r>
              <a:rPr lang="en-US" b="1" dirty="0" smtClean="0"/>
              <a:t>South African Treason Trial </a:t>
            </a:r>
            <a:r>
              <a:rPr lang="en-US" dirty="0" smtClean="0"/>
              <a:t>that took place over 4 years in Pretoria acquitting African National Council leaders, including Nelson Mandela.</a:t>
            </a:r>
          </a:p>
          <a:p>
            <a:r>
              <a:rPr lang="en-US" dirty="0">
                <a:hlinkClick r:id="rId2"/>
              </a:rPr>
              <a:t>https://www.youtube.com/watch?v=-</a:t>
            </a:r>
            <a:r>
              <a:rPr lang="en-US" dirty="0" smtClean="0">
                <a:hlinkClick r:id="rId2"/>
              </a:rPr>
              <a:t>aGK1sM77Z8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232210"/>
            <a:ext cx="4038600" cy="248676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789" y="4427034"/>
            <a:ext cx="3823011" cy="215632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Important Laws in South Africa affecting theater…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A system of </a:t>
            </a:r>
            <a:r>
              <a:rPr lang="en-US" b="1" dirty="0" smtClean="0"/>
              <a:t>censorship laws </a:t>
            </a:r>
            <a:r>
              <a:rPr lang="en-US" dirty="0" smtClean="0"/>
              <a:t>(from 1930s) </a:t>
            </a:r>
            <a:r>
              <a:rPr lang="en-US" b="1" dirty="0" smtClean="0"/>
              <a:t>were revived and became more rigorous in 1963 </a:t>
            </a:r>
            <a:r>
              <a:rPr lang="en-US" dirty="0" smtClean="0"/>
              <a:t>under the Publication Control Board who created the…</a:t>
            </a:r>
            <a:endParaRPr lang="en-US" b="1" dirty="0" smtClean="0"/>
          </a:p>
          <a:p>
            <a:r>
              <a:rPr lang="en-US" b="1" dirty="0" smtClean="0"/>
              <a:t>1963 Publication and Entertainment ACT </a:t>
            </a:r>
            <a:r>
              <a:rPr lang="en-US" dirty="0" smtClean="0"/>
              <a:t>(replaced again in 1974).</a:t>
            </a:r>
          </a:p>
          <a:p>
            <a:pPr marL="0" indent="0">
              <a:buNone/>
            </a:pPr>
            <a:r>
              <a:rPr lang="en-US" dirty="0" smtClean="0"/>
              <a:t> this law stated that artistic works, like plays could be deemed ‘undesirable’, and </a:t>
            </a:r>
          </a:p>
          <a:p>
            <a:pPr marL="0" indent="0">
              <a:buNone/>
            </a:pPr>
            <a:r>
              <a:rPr lang="en-US" b="1" dirty="0" smtClean="0"/>
              <a:t>Plays could be officially banned from being produced or performed.</a:t>
            </a:r>
          </a:p>
          <a:p>
            <a:pPr>
              <a:buNone/>
            </a:pPr>
            <a:endParaRPr lang="en-US" dirty="0" smtClean="0"/>
          </a:p>
          <a:p>
            <a:endParaRPr lang="en-US" b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Important Laws in South Africa affecting theater…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/>
              <a:t>Group Areas ACT </a:t>
            </a:r>
            <a:r>
              <a:rPr lang="en-US" dirty="0" smtClean="0"/>
              <a:t>used to enforce segregation in all theatres. This was prompted by a nation wide clampdown on all political opposition.</a:t>
            </a:r>
            <a:endParaRPr lang="en-US" b="1" dirty="0" smtClean="0"/>
          </a:p>
          <a:p>
            <a:r>
              <a:rPr lang="en-US" b="1" dirty="0" smtClean="0"/>
              <a:t>Playwrights boycotts-</a:t>
            </a:r>
            <a:r>
              <a:rPr lang="en-US" dirty="0" smtClean="0"/>
              <a:t>deprived management co. and the Performing </a:t>
            </a:r>
            <a:r>
              <a:rPr lang="en-US" dirty="0"/>
              <a:t>A</a:t>
            </a:r>
            <a:r>
              <a:rPr lang="en-US" dirty="0" smtClean="0"/>
              <a:t>rts </a:t>
            </a:r>
            <a:r>
              <a:rPr lang="en-US" dirty="0"/>
              <a:t>C</a:t>
            </a:r>
            <a:r>
              <a:rPr lang="en-US" dirty="0" smtClean="0"/>
              <a:t>ouncil in South Africa to commercially produce overseas hits.</a:t>
            </a:r>
          </a:p>
          <a:p>
            <a:r>
              <a:rPr lang="en-US" b="1" dirty="0" smtClean="0"/>
              <a:t>Copyright ACTS – </a:t>
            </a:r>
            <a:r>
              <a:rPr lang="en-US" dirty="0" smtClean="0"/>
              <a:t>made it legal to steel or change texts by foreign playwrights, if those playwrights in opposition to apartheid refused to allow their works to be shown in South Africa.</a:t>
            </a:r>
          </a:p>
          <a:p>
            <a:r>
              <a:rPr lang="en-US" dirty="0" smtClean="0"/>
              <a:t>Many theaters in </a:t>
            </a:r>
            <a:r>
              <a:rPr lang="en-US" dirty="0"/>
              <a:t>S</a:t>
            </a:r>
            <a:r>
              <a:rPr lang="en-US" dirty="0" smtClean="0"/>
              <a:t>outh Africa, rebelled against them, were sympathetic to writers and playwrights and took risks against these kinds of legislation.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Township Plays </a:t>
            </a:r>
            <a:br>
              <a:rPr lang="en-US" dirty="0" smtClean="0"/>
            </a:br>
            <a:r>
              <a:rPr lang="en-US" dirty="0" smtClean="0"/>
              <a:t>and/or Statement Theatre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Is a type of dramatic play</a:t>
            </a:r>
          </a:p>
          <a:p>
            <a:pPr marL="0" indent="0">
              <a:buNone/>
            </a:pPr>
            <a:r>
              <a:rPr lang="en-US" dirty="0" smtClean="0"/>
              <a:t>Inspired by the everyday life of urban Black South Africans</a:t>
            </a:r>
          </a:p>
          <a:p>
            <a:r>
              <a:rPr lang="en-US" dirty="0" smtClean="0"/>
              <a:t>These plays provided a voice for the voiceless</a:t>
            </a:r>
          </a:p>
          <a:p>
            <a:r>
              <a:rPr lang="en-US" dirty="0" smtClean="0"/>
              <a:t>Produced and performed in the townships and in alternative theaters.</a:t>
            </a:r>
          </a:p>
          <a:p>
            <a:r>
              <a:rPr lang="en-US" dirty="0" smtClean="0"/>
              <a:t>Or very simple productions, with only one night in a town. (“one night stands”).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Playwright: </a:t>
            </a:r>
            <a:br>
              <a:rPr lang="en-US" dirty="0" smtClean="0"/>
            </a:br>
            <a:r>
              <a:rPr lang="en-US" dirty="0" smtClean="0"/>
              <a:t>Harold Athol </a:t>
            </a:r>
            <a:r>
              <a:rPr lang="en-US" dirty="0" err="1" smtClean="0"/>
              <a:t>Lanigan</a:t>
            </a:r>
            <a:r>
              <a:rPr lang="en-US" dirty="0" smtClean="0"/>
              <a:t> </a:t>
            </a:r>
            <a:r>
              <a:rPr lang="en-US" dirty="0" err="1" smtClean="0"/>
              <a:t>Fugard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Born 1932 grew up in St. Elizabeth</a:t>
            </a:r>
          </a:p>
          <a:p>
            <a:r>
              <a:rPr lang="en-US" dirty="0" smtClean="0"/>
              <a:t>His parents were English and Afrikaans</a:t>
            </a:r>
          </a:p>
          <a:p>
            <a:r>
              <a:rPr lang="en-US" dirty="0" smtClean="0"/>
              <a:t>Had various jobs-</a:t>
            </a:r>
            <a:r>
              <a:rPr lang="en-US" b="1" dirty="0" smtClean="0"/>
              <a:t>observed injustice </a:t>
            </a:r>
            <a:r>
              <a:rPr lang="en-US" dirty="0" smtClean="0"/>
              <a:t>due to apartheid</a:t>
            </a:r>
          </a:p>
          <a:p>
            <a:r>
              <a:rPr lang="en-US" b="1" i="1" dirty="0" smtClean="0"/>
              <a:t>Social Injustice became a theme in many of his plays</a:t>
            </a:r>
            <a:endParaRPr lang="en-US" b="1" i="1" dirty="0"/>
          </a:p>
        </p:txBody>
      </p:sp>
      <p:pic>
        <p:nvPicPr>
          <p:cNvPr id="6" name="Content Placeholder 5" descr="Athol fugard 1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-17370" r="-17370"/>
          <a:stretch>
            <a:fillRect/>
          </a:stretch>
        </p:blipFill>
        <p:spPr/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Athol </a:t>
            </a:r>
            <a:r>
              <a:rPr lang="en-US" dirty="0" err="1" smtClean="0"/>
              <a:t>Fugard’s</a:t>
            </a:r>
            <a:r>
              <a:rPr lang="en-US" dirty="0" smtClean="0"/>
              <a:t> works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Athol organized a multiracial theater – and he called it "The Rehearsal Room”</a:t>
            </a:r>
          </a:p>
          <a:p>
            <a:r>
              <a:rPr lang="en-US" dirty="0" smtClean="0"/>
              <a:t>Soon became the South Africa’s premier playwright</a:t>
            </a:r>
          </a:p>
          <a:p>
            <a:r>
              <a:rPr lang="en-US" dirty="0" smtClean="0"/>
              <a:t>Subjects: Contemporary South Africa and the psychological and physical barriers confronted in trying to overcome Apartheid.</a:t>
            </a:r>
          </a:p>
          <a:p>
            <a:r>
              <a:rPr lang="en-US" dirty="0" smtClean="0"/>
              <a:t>Many of his plays were officially banned by the </a:t>
            </a:r>
            <a:r>
              <a:rPr lang="en-US" dirty="0"/>
              <a:t>S</a:t>
            </a:r>
            <a:r>
              <a:rPr lang="en-US" dirty="0" smtClean="0"/>
              <a:t>outh African government.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1960s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i="1" dirty="0" smtClean="0"/>
              <a:t>The Blood Knot </a:t>
            </a:r>
            <a:r>
              <a:rPr lang="en-US" dirty="0" smtClean="0"/>
              <a:t>(1961) by Athol Fugard was the first play to confront audiences with the “race issue”.</a:t>
            </a:r>
          </a:p>
          <a:p>
            <a:pPr>
              <a:buNone/>
            </a:pPr>
            <a:r>
              <a:rPr lang="en-US" dirty="0" smtClean="0"/>
              <a:t>After his play, "Blood Knot" (1961) was produced in England, the government withdrew his passport for four years. </a:t>
            </a:r>
          </a:p>
          <a:p>
            <a:pPr>
              <a:buNone/>
            </a:pPr>
            <a:r>
              <a:rPr lang="en-US" dirty="0" smtClean="0"/>
              <a:t>His support in 1962 of an international boycott against the South African practice of segregating theatre audiences led to further restrictions on him. 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770" y="1600200"/>
            <a:ext cx="4038600" cy="302895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11" dirty="0" smtClean="0"/>
              <a:t>Group of Black Actors called: </a:t>
            </a:r>
            <a:r>
              <a:rPr lang="en-US" sz="3111" b="1" dirty="0" smtClean="0"/>
              <a:t>The Serpent Players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11" dirty="0" smtClean="0"/>
              <a:t>New Brighton Township, Port Elizabeth. (1961)</a:t>
            </a:r>
            <a:endParaRPr lang="en-US" sz="311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Recruited Athol </a:t>
            </a:r>
            <a:r>
              <a:rPr lang="en-US" dirty="0" err="1" smtClean="0"/>
              <a:t>Fugard</a:t>
            </a:r>
            <a:r>
              <a:rPr lang="en-US" dirty="0" smtClean="0"/>
              <a:t> as scribe and director</a:t>
            </a:r>
          </a:p>
          <a:p>
            <a:r>
              <a:rPr lang="en-US" dirty="0" smtClean="0"/>
              <a:t>They used improvisation for creating and developing  a story</a:t>
            </a:r>
          </a:p>
          <a:p>
            <a:r>
              <a:rPr lang="en-US" dirty="0" smtClean="0"/>
              <a:t>First successful play:</a:t>
            </a:r>
          </a:p>
          <a:p>
            <a:pPr>
              <a:buNone/>
            </a:pPr>
            <a:r>
              <a:rPr lang="en-US" b="1" i="1" dirty="0" err="1" smtClean="0"/>
              <a:t>Sizwe</a:t>
            </a:r>
            <a:r>
              <a:rPr lang="en-US" b="1" i="1" dirty="0" smtClean="0"/>
              <a:t> </a:t>
            </a:r>
            <a:r>
              <a:rPr lang="en-US" b="1" i="1" dirty="0" err="1" smtClean="0"/>
              <a:t>Bansi</a:t>
            </a:r>
            <a:r>
              <a:rPr lang="en-US" b="1" i="1" dirty="0" smtClean="0"/>
              <a:t> Is Dead </a:t>
            </a:r>
            <a:endParaRPr lang="en-US" b="1" dirty="0" smtClean="0"/>
          </a:p>
          <a:p>
            <a:r>
              <a:rPr lang="en-US" dirty="0" smtClean="0"/>
              <a:t>Co-written By Athol </a:t>
            </a:r>
            <a:r>
              <a:rPr lang="en-US" dirty="0" err="1" smtClean="0"/>
              <a:t>Fugard</a:t>
            </a:r>
            <a:r>
              <a:rPr lang="en-US" dirty="0" smtClean="0"/>
              <a:t> and two </a:t>
            </a:r>
            <a:r>
              <a:rPr lang="en-US" dirty="0" err="1" smtClean="0"/>
              <a:t>grassroot</a:t>
            </a:r>
            <a:r>
              <a:rPr lang="en-US" dirty="0" smtClean="0"/>
              <a:t> actors: John </a:t>
            </a:r>
            <a:r>
              <a:rPr lang="en-US" dirty="0" err="1" smtClean="0"/>
              <a:t>Kani</a:t>
            </a:r>
            <a:r>
              <a:rPr lang="en-US" dirty="0" smtClean="0"/>
              <a:t> and Winston </a:t>
            </a:r>
            <a:r>
              <a:rPr lang="en-US" dirty="0" err="1" smtClean="0"/>
              <a:t>Ntshona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Content Placeholder 6" descr="Fugard and actors.gif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24712" b="-24712"/>
          <a:stretch>
            <a:fillRect/>
          </a:stretch>
        </p:blipFill>
        <p:spPr/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44" dirty="0" smtClean="0"/>
              <a:t>The Serpent Players and Athol </a:t>
            </a:r>
            <a:r>
              <a:rPr lang="en-US" sz="4444" dirty="0" err="1" smtClean="0"/>
              <a:t>Fugard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When </a:t>
            </a:r>
            <a:r>
              <a:rPr lang="en-US" dirty="0" err="1" smtClean="0"/>
              <a:t>Fugard</a:t>
            </a:r>
            <a:r>
              <a:rPr lang="en-US" dirty="0" smtClean="0"/>
              <a:t> joined up with the Serpent players it integrated </a:t>
            </a:r>
            <a:r>
              <a:rPr lang="en-US" dirty="0"/>
              <a:t>the </a:t>
            </a:r>
            <a:r>
              <a:rPr lang="en-US" dirty="0" smtClean="0"/>
              <a:t>company (with whites and blacks working together) which </a:t>
            </a:r>
            <a:r>
              <a:rPr lang="en-US" dirty="0"/>
              <a:t>broke </a:t>
            </a:r>
            <a:r>
              <a:rPr lang="en-US" dirty="0" smtClean="0"/>
              <a:t>Apartheid laws.</a:t>
            </a:r>
          </a:p>
          <a:p>
            <a:pPr>
              <a:buNone/>
            </a:pPr>
            <a:r>
              <a:rPr lang="en-US" dirty="0" smtClean="0"/>
              <a:t>Ten </a:t>
            </a:r>
            <a:r>
              <a:rPr lang="en-US" dirty="0"/>
              <a:t>years later, inspired by a photograph of a black man holding a pipe in one hand and a cigarette in the other, </a:t>
            </a:r>
            <a:r>
              <a:rPr lang="en-US" b="1" dirty="0" smtClean="0"/>
              <a:t>John </a:t>
            </a:r>
            <a:r>
              <a:rPr lang="en-US" b="1" dirty="0" err="1" smtClean="0"/>
              <a:t>Kani</a:t>
            </a:r>
            <a:r>
              <a:rPr lang="en-US" b="1" dirty="0"/>
              <a:t>, </a:t>
            </a:r>
            <a:r>
              <a:rPr lang="en-US" b="1" dirty="0" smtClean="0"/>
              <a:t>Winston </a:t>
            </a:r>
            <a:r>
              <a:rPr lang="en-US" b="1" dirty="0" err="1" smtClean="0"/>
              <a:t>Ntshona</a:t>
            </a:r>
            <a:r>
              <a:rPr lang="en-US" b="1" dirty="0"/>
              <a:t>, and </a:t>
            </a:r>
            <a:r>
              <a:rPr lang="en-US" b="1" dirty="0" err="1"/>
              <a:t>Fugard</a:t>
            </a:r>
            <a:r>
              <a:rPr lang="en-US" b="1" dirty="0"/>
              <a:t> </a:t>
            </a:r>
            <a:r>
              <a:rPr lang="en-US" b="1" dirty="0" smtClean="0"/>
              <a:t>they all </a:t>
            </a:r>
            <a:r>
              <a:rPr lang="en-US" dirty="0" smtClean="0"/>
              <a:t>created the play: </a:t>
            </a:r>
            <a:r>
              <a:rPr lang="en-US" b="1" i="1" dirty="0" err="1"/>
              <a:t>Sizwe</a:t>
            </a:r>
            <a:r>
              <a:rPr lang="en-US" b="1" i="1" dirty="0"/>
              <a:t> </a:t>
            </a:r>
            <a:r>
              <a:rPr lang="en-US" b="1" i="1" dirty="0" err="1"/>
              <a:t>Banzi</a:t>
            </a:r>
            <a:r>
              <a:rPr lang="en-US" b="1" i="1" dirty="0" smtClean="0"/>
              <a:t> is Dead.</a:t>
            </a:r>
            <a:endParaRPr lang="en-US" b="1" dirty="0" smtClean="0"/>
          </a:p>
          <a:p>
            <a:r>
              <a:rPr lang="en-US" dirty="0" smtClean="0"/>
              <a:t>First produced the play </a:t>
            </a:r>
            <a:r>
              <a:rPr lang="en-US" dirty="0"/>
              <a:t>privately so as to avoid </a:t>
            </a:r>
            <a:r>
              <a:rPr lang="en-US" dirty="0" smtClean="0"/>
              <a:t>trouble with the law.</a:t>
            </a:r>
          </a:p>
          <a:p>
            <a:r>
              <a:rPr lang="en-US" dirty="0" smtClean="0"/>
              <a:t>Started performing </a:t>
            </a:r>
            <a:r>
              <a:rPr lang="en-US" dirty="0"/>
              <a:t>it publicly, but only in one-night stands, in order to stay ahead of the police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err="1" smtClean="0"/>
              <a:t>Sizwe</a:t>
            </a:r>
            <a:r>
              <a:rPr lang="en-US" b="1" i="1" dirty="0" smtClean="0"/>
              <a:t> </a:t>
            </a:r>
            <a:r>
              <a:rPr lang="en-US" b="1" i="1" dirty="0" err="1" smtClean="0"/>
              <a:t>Banzi</a:t>
            </a:r>
            <a:r>
              <a:rPr lang="en-US" b="1" i="1" dirty="0" smtClean="0"/>
              <a:t> is Dead - by Athol </a:t>
            </a:r>
            <a:r>
              <a:rPr lang="en-US" b="1" i="1" dirty="0" err="1" smtClean="0"/>
              <a:t>Fugard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Simple in design</a:t>
            </a:r>
          </a:p>
          <a:p>
            <a:r>
              <a:rPr lang="en-US" b="1" dirty="0" smtClean="0"/>
              <a:t>Three characters </a:t>
            </a:r>
            <a:r>
              <a:rPr lang="en-US" dirty="0" smtClean="0"/>
              <a:t>(played by 2 actors)</a:t>
            </a:r>
          </a:p>
          <a:p>
            <a:r>
              <a:rPr lang="en-US" dirty="0" smtClean="0"/>
              <a:t>Only had </a:t>
            </a:r>
            <a:r>
              <a:rPr lang="en-US" b="1" dirty="0" smtClean="0"/>
              <a:t>essential props, costumes</a:t>
            </a:r>
            <a:r>
              <a:rPr lang="en-US" dirty="0" smtClean="0"/>
              <a:t> and a variety of hats</a:t>
            </a:r>
          </a:p>
          <a:p>
            <a:r>
              <a:rPr lang="en-US" dirty="0" smtClean="0"/>
              <a:t>Style: </a:t>
            </a:r>
            <a:r>
              <a:rPr lang="en-US" b="1" dirty="0" smtClean="0"/>
              <a:t>poetic</a:t>
            </a:r>
            <a:r>
              <a:rPr lang="en-US" dirty="0" smtClean="0"/>
              <a:t>, Use of absurd situations, </a:t>
            </a:r>
            <a:r>
              <a:rPr lang="en-US" b="1" i="1" dirty="0" smtClean="0"/>
              <a:t>comic and serious </a:t>
            </a:r>
          </a:p>
          <a:p>
            <a:r>
              <a:rPr lang="en-US" b="1" dirty="0" smtClean="0"/>
              <a:t>Interactive: </a:t>
            </a:r>
            <a:r>
              <a:rPr lang="en-US" dirty="0" smtClean="0"/>
              <a:t>actors address the audience directly </a:t>
            </a:r>
          </a:p>
          <a:p>
            <a:endParaRPr lang="en-US" dirty="0"/>
          </a:p>
        </p:txBody>
      </p:sp>
      <p:pic>
        <p:nvPicPr>
          <p:cNvPr id="5" name="Content Placeholder 4" descr="sizwebanziisdead012_thumb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15051" b="-15051"/>
          <a:stretch>
            <a:fillRect/>
          </a:stretch>
        </p:blipFill>
        <p:spPr/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Production history: </a:t>
            </a:r>
            <a:br>
              <a:rPr lang="en-US" b="1" dirty="0" smtClean="0"/>
            </a:br>
            <a:r>
              <a:rPr lang="en-US" i="1" dirty="0" err="1" smtClean="0"/>
              <a:t>Sizwe</a:t>
            </a:r>
            <a:r>
              <a:rPr lang="en-US" i="1" dirty="0" smtClean="0"/>
              <a:t> </a:t>
            </a:r>
            <a:r>
              <a:rPr lang="en-US" i="1" dirty="0" err="1" smtClean="0"/>
              <a:t>Bansi</a:t>
            </a:r>
            <a:r>
              <a:rPr lang="en-US" i="1" dirty="0" smtClean="0"/>
              <a:t> is Dead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G</a:t>
            </a:r>
            <a:r>
              <a:rPr lang="en-US" dirty="0" smtClean="0"/>
              <a:t>rass roots performances in the townships, 1974 went on to national stages first to </a:t>
            </a:r>
            <a:r>
              <a:rPr lang="en-US" dirty="0" err="1" smtClean="0"/>
              <a:t>deput</a:t>
            </a:r>
            <a:r>
              <a:rPr lang="en-US" dirty="0" smtClean="0"/>
              <a:t> in Cape Town, South Africa, then on to London and the U.S.</a:t>
            </a:r>
          </a:p>
          <a:p>
            <a:r>
              <a:rPr lang="en-US" dirty="0" smtClean="0"/>
              <a:t>Universal themes of identity; timely issue</a:t>
            </a:r>
          </a:p>
          <a:p>
            <a:r>
              <a:rPr lang="en-US" dirty="0" smtClean="0"/>
              <a:t>Demands a lot of the actors; (received respect all over the world)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dirty="0"/>
              <a:t>R</a:t>
            </a:r>
            <a:r>
              <a:rPr lang="en-US" b="1" dirty="0" smtClean="0"/>
              <a:t>eceived numerous awards</a:t>
            </a:r>
          </a:p>
          <a:p>
            <a:r>
              <a:rPr lang="en-US" dirty="0" smtClean="0"/>
              <a:t>Voted Best New Play by London critics (1973)</a:t>
            </a:r>
          </a:p>
          <a:p>
            <a:r>
              <a:rPr lang="en-US" dirty="0" smtClean="0"/>
              <a:t>Won Tony Awards in the U.S. for Best </a:t>
            </a:r>
            <a:r>
              <a:rPr lang="en-US" dirty="0"/>
              <a:t>P</a:t>
            </a:r>
            <a:r>
              <a:rPr lang="en-US" dirty="0" smtClean="0"/>
              <a:t>lay, Best Actor in a Play; Nominated for Best Director (1974)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South African Plays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next slides just present background information on the theater scene into the 1970s and 1980s including a short list of other anti-apartheid plays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1543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Important showcase for mixed audiences, unsubsidized theatre (1970s)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Alternative </a:t>
            </a:r>
            <a:r>
              <a:rPr lang="en-US" dirty="0" smtClean="0"/>
              <a:t>theatres sprung up in the 1970s.</a:t>
            </a:r>
            <a:endParaRPr lang="en-US" dirty="0" smtClean="0"/>
          </a:p>
          <a:p>
            <a:r>
              <a:rPr lang="en-US" dirty="0" smtClean="0"/>
              <a:t>Some plays were sponsored at Universities</a:t>
            </a:r>
          </a:p>
          <a:p>
            <a:r>
              <a:rPr lang="en-US" b="1" dirty="0" smtClean="0"/>
              <a:t>“The Space” </a:t>
            </a:r>
            <a:r>
              <a:rPr lang="en-US" dirty="0" smtClean="0"/>
              <a:t>in </a:t>
            </a:r>
            <a:r>
              <a:rPr lang="en-US" dirty="0" err="1" smtClean="0"/>
              <a:t>Capetown</a:t>
            </a:r>
            <a:r>
              <a:rPr lang="en-US" dirty="0" smtClean="0"/>
              <a:t> </a:t>
            </a:r>
            <a:r>
              <a:rPr lang="en-US" dirty="0" smtClean="0"/>
              <a:t>(was founded </a:t>
            </a:r>
            <a:r>
              <a:rPr lang="en-US" dirty="0" smtClean="0"/>
              <a:t>by Brian </a:t>
            </a:r>
            <a:r>
              <a:rPr lang="en-US" dirty="0" err="1" smtClean="0"/>
              <a:t>Astbury</a:t>
            </a:r>
            <a:r>
              <a:rPr lang="en-US" dirty="0" smtClean="0"/>
              <a:t> in 1972, Athol </a:t>
            </a:r>
            <a:r>
              <a:rPr lang="en-US" dirty="0" err="1" smtClean="0"/>
              <a:t>Fugard</a:t>
            </a:r>
            <a:r>
              <a:rPr lang="en-US" dirty="0" smtClean="0"/>
              <a:t> staged plays there)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Market Theatre </a:t>
            </a:r>
            <a:r>
              <a:rPr lang="en-US" dirty="0" smtClean="0"/>
              <a:t>in Johannesburg </a:t>
            </a:r>
            <a:r>
              <a:rPr lang="en-US" dirty="0" smtClean="0"/>
              <a:t>(was founded </a:t>
            </a:r>
            <a:r>
              <a:rPr lang="en-US" dirty="0" smtClean="0"/>
              <a:t>by Mannie </a:t>
            </a:r>
            <a:r>
              <a:rPr lang="en-US" dirty="0" err="1" smtClean="0"/>
              <a:t>Manim</a:t>
            </a:r>
            <a:r>
              <a:rPr lang="en-US" dirty="0" smtClean="0"/>
              <a:t> and Barney Simon in 1976)</a:t>
            </a:r>
          </a:p>
          <a:p>
            <a:pPr>
              <a:buNone/>
            </a:pPr>
            <a:r>
              <a:rPr lang="en-US" dirty="0" smtClean="0"/>
              <a:t>This theater operated as a ‘club’ with a membership of mixed race audiences. </a:t>
            </a:r>
            <a:r>
              <a:rPr lang="en-US" dirty="0" smtClean="0"/>
              <a:t>Very controversial.</a:t>
            </a:r>
            <a:endParaRPr lang="en-US" dirty="0" smtClean="0"/>
          </a:p>
          <a:p>
            <a:pPr>
              <a:buNone/>
            </a:pPr>
            <a:r>
              <a:rPr lang="en-US" dirty="0"/>
              <a:t>R</a:t>
            </a:r>
            <a:r>
              <a:rPr lang="en-US" dirty="0" smtClean="0"/>
              <a:t>ather than being a public space, this club status was able to create a loop hole in the </a:t>
            </a:r>
            <a:r>
              <a:rPr lang="en-US" b="1" dirty="0" smtClean="0"/>
              <a:t>Group Areas Act </a:t>
            </a:r>
            <a:r>
              <a:rPr lang="en-US" dirty="0" smtClean="0"/>
              <a:t>for mixed audiences</a:t>
            </a:r>
            <a:r>
              <a:rPr lang="en-US" b="1" dirty="0" smtClean="0"/>
              <a:t>.</a:t>
            </a:r>
            <a:endParaRPr lang="en-US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1980s and other </a:t>
            </a:r>
            <a:br>
              <a:rPr lang="en-US" dirty="0" smtClean="0"/>
            </a:br>
            <a:r>
              <a:rPr lang="en-US" dirty="0" smtClean="0"/>
              <a:t>“</a:t>
            </a:r>
            <a:r>
              <a:rPr lang="en-US" b="1" dirty="0" smtClean="0"/>
              <a:t>anti-apartheid plays</a:t>
            </a:r>
            <a:r>
              <a:rPr lang="en-US" dirty="0" smtClean="0"/>
              <a:t>” by other authors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Adapt or Die</a:t>
            </a:r>
          </a:p>
          <a:p>
            <a:r>
              <a:rPr lang="en-US" dirty="0" err="1" smtClean="0"/>
              <a:t>Asinamali</a:t>
            </a:r>
            <a:endParaRPr lang="en-US" dirty="0" smtClean="0"/>
          </a:p>
          <a:p>
            <a:r>
              <a:rPr lang="en-US" dirty="0" err="1" smtClean="0"/>
              <a:t>Bopha</a:t>
            </a:r>
            <a:r>
              <a:rPr lang="en-US" dirty="0" smtClean="0"/>
              <a:t>!</a:t>
            </a:r>
          </a:p>
          <a:p>
            <a:r>
              <a:rPr lang="en-US" dirty="0" smtClean="0"/>
              <a:t>District Six</a:t>
            </a:r>
          </a:p>
          <a:p>
            <a:r>
              <a:rPr lang="en-US" b="1" dirty="0" err="1" smtClean="0">
                <a:solidFill>
                  <a:srgbClr val="FF0000"/>
                </a:solidFill>
              </a:rPr>
              <a:t>Sarafina</a:t>
            </a:r>
            <a:r>
              <a:rPr lang="en-US" b="1" dirty="0" smtClean="0">
                <a:solidFill>
                  <a:srgbClr val="FF0000"/>
                </a:solidFill>
              </a:rPr>
              <a:t>! (made into a movie 1994)</a:t>
            </a:r>
          </a:p>
          <a:p>
            <a:r>
              <a:rPr lang="en-US" dirty="0" err="1" smtClean="0"/>
              <a:t>Sophiatown</a:t>
            </a:r>
            <a:endParaRPr lang="en-US" dirty="0" smtClean="0"/>
          </a:p>
          <a:p>
            <a:r>
              <a:rPr lang="en-US" dirty="0" smtClean="0"/>
              <a:t>Strike the Woman </a:t>
            </a:r>
          </a:p>
          <a:p>
            <a:pPr>
              <a:buNone/>
            </a:pPr>
            <a:r>
              <a:rPr lang="en-US" i="1" dirty="0" smtClean="0"/>
              <a:t>Performed on stages all over the world…….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2070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Questions to answer on the filmed </a:t>
            </a:r>
            <a:r>
              <a:rPr lang="en-US" dirty="0" smtClean="0"/>
              <a:t>version </a:t>
            </a:r>
            <a:r>
              <a:rPr lang="en-US" dirty="0" smtClean="0"/>
              <a:t>of the </a:t>
            </a:r>
            <a:r>
              <a:rPr lang="en-US" dirty="0" smtClean="0"/>
              <a:t>play </a:t>
            </a:r>
            <a:r>
              <a:rPr lang="en-US" dirty="0" err="1" smtClean="0"/>
              <a:t>Swize</a:t>
            </a:r>
            <a:r>
              <a:rPr lang="en-US" dirty="0" smtClean="0"/>
              <a:t> </a:t>
            </a:r>
            <a:r>
              <a:rPr lang="en-US" dirty="0" err="1" smtClean="0"/>
              <a:t>Bansi</a:t>
            </a:r>
            <a:r>
              <a:rPr lang="en-US" dirty="0" smtClean="0"/>
              <a:t> is Dead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/>
              <a:t>see assignment instructions…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18732"/>
            <a:ext cx="8229600" cy="40074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1. What might this play mean to those who live in the townships?</a:t>
            </a:r>
          </a:p>
          <a:p>
            <a:pPr marL="0" indent="0">
              <a:buNone/>
            </a:pPr>
            <a:r>
              <a:rPr lang="en-US" dirty="0" smtClean="0"/>
              <a:t>(Think of the time, their circumstances, and the many restrictions placed upon blacks in South Africa)</a:t>
            </a:r>
          </a:p>
          <a:p>
            <a:pPr marL="0" indent="0">
              <a:buNone/>
            </a:pPr>
            <a:r>
              <a:rPr lang="en-US" dirty="0" smtClean="0"/>
              <a:t>2.Based on the second half of the play, what do you think of </a:t>
            </a:r>
            <a:r>
              <a:rPr lang="en-US" dirty="0" err="1" smtClean="0"/>
              <a:t>Swize</a:t>
            </a:r>
            <a:r>
              <a:rPr lang="en-US" dirty="0" smtClean="0"/>
              <a:t> </a:t>
            </a:r>
            <a:r>
              <a:rPr lang="en-US" dirty="0" err="1" smtClean="0"/>
              <a:t>Bansi’s</a:t>
            </a:r>
            <a:r>
              <a:rPr lang="en-US" dirty="0" smtClean="0"/>
              <a:t> dilemma, and what would you do?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33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4453</TotalTime>
  <Words>1224</Words>
  <Application>Microsoft Office PowerPoint</Application>
  <PresentationFormat>On-screen Show (4:3)</PresentationFormat>
  <Paragraphs>114</Paragraphs>
  <Slides>19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Arts of Resistance in South Africa</vt:lpstr>
      <vt:lpstr>A Quick look at South Africa – during the last years of European Rule</vt:lpstr>
      <vt:lpstr>See the youtube videos:  </vt:lpstr>
      <vt:lpstr> one of the first activist plays in South Africa was a jazz opera (Late 1950s) </vt:lpstr>
      <vt:lpstr>King Kong opera</vt:lpstr>
      <vt:lpstr>Important Laws in South Africa affecting theater… </vt:lpstr>
      <vt:lpstr>Important Laws in South Africa affecting theater…</vt:lpstr>
      <vt:lpstr> Township Plays  and/or Statement Theatre </vt:lpstr>
      <vt:lpstr>Playwright:  Harold Athol Lanigan Fugard</vt:lpstr>
      <vt:lpstr>Athol Fugard’s works</vt:lpstr>
      <vt:lpstr>The 1960s</vt:lpstr>
      <vt:lpstr>Group of Black Actors called: The Serpent Players New Brighton Township, Port Elizabeth. (1961)</vt:lpstr>
      <vt:lpstr>The Serpent Players and Athol Fugard </vt:lpstr>
      <vt:lpstr>Sizwe Banzi is Dead - by Athol Fugard</vt:lpstr>
      <vt:lpstr>Production history:  Sizwe Bansi is Dead</vt:lpstr>
      <vt:lpstr>South African Plays</vt:lpstr>
      <vt:lpstr>Important showcase for mixed audiences, unsubsidized theatre (1970s)</vt:lpstr>
      <vt:lpstr>1980s and other  “anti-apartheid plays” by other authors</vt:lpstr>
      <vt:lpstr>Questions to answer on the filmed version of the play Swize Bansi is Dead  see assignment instructions…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Arts of Resistance in South Africa</dc:title>
  <dc:creator>cynthia</dc:creator>
  <cp:lastModifiedBy>Colleen Haas</cp:lastModifiedBy>
  <cp:revision>30</cp:revision>
  <dcterms:created xsi:type="dcterms:W3CDTF">2013-04-01T17:24:03Z</dcterms:created>
  <dcterms:modified xsi:type="dcterms:W3CDTF">2018-11-05T20:07:29Z</dcterms:modified>
</cp:coreProperties>
</file>